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19.fntdata" ContentType="application/x-fontdata"/>
  <Override PartName="/ppt/fonts/font2.fntdata" ContentType="application/x-fontdata"/>
  <Override PartName="/ppt/fonts/font20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371" r:id="rId3"/>
    <p:sldId id="374" r:id="rId4"/>
    <p:sldId id="378" r:id="rId5"/>
    <p:sldId id="379" r:id="rId7"/>
    <p:sldId id="381" r:id="rId8"/>
    <p:sldId id="426" r:id="rId9"/>
    <p:sldId id="423" r:id="rId10"/>
    <p:sldId id="388" r:id="rId11"/>
    <p:sldId id="392" r:id="rId12"/>
    <p:sldId id="404" r:id="rId13"/>
    <p:sldId id="405" r:id="rId14"/>
    <p:sldId id="425" r:id="rId15"/>
    <p:sldId id="396" r:id="rId16"/>
    <p:sldId id="397" r:id="rId17"/>
    <p:sldId id="356" r:id="rId18"/>
    <p:sldId id="403" r:id="rId19"/>
    <p:sldId id="393" r:id="rId20"/>
    <p:sldId id="424" r:id="rId21"/>
    <p:sldId id="395" r:id="rId22"/>
    <p:sldId id="389" r:id="rId23"/>
    <p:sldId id="390" r:id="rId24"/>
    <p:sldId id="391" r:id="rId25"/>
    <p:sldId id="384" r:id="rId26"/>
    <p:sldId id="386" r:id="rId27"/>
    <p:sldId id="387" r:id="rId28"/>
    <p:sldId id="385" r:id="rId29"/>
    <p:sldId id="382" r:id="rId30"/>
    <p:sldId id="289" r:id="rId31"/>
  </p:sldIdLst>
  <p:sldSz cx="12192000" cy="6858000"/>
  <p:notesSz cx="6858000" cy="9144000"/>
  <p:embeddedFontLs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Nunito Sans" panose="00000500000000000000" pitchFamily="2" charset="0"/>
      <p:regular r:id="rId43"/>
      <p:bold r:id="rId44"/>
      <p:italic r:id="rId45"/>
      <p:boldItalic r:id="rId46"/>
    </p:embeddedFont>
    <p:embeddedFont>
      <p:font typeface="Merriweather Sans" pitchFamily="2" charset="0"/>
      <p:regular r:id="rId47"/>
      <p:bold r:id="rId48"/>
      <p:italic r:id="rId49"/>
      <p:boldItalic r:id="rId50"/>
    </p:embeddedFont>
    <p:embeddedFont>
      <p:font typeface="Poppins" panose="00000500000000000000" pitchFamily="2" charset="0"/>
      <p:regular r:id="rId51"/>
      <p:bold r:id="rId52"/>
      <p:italic r:id="rId53"/>
      <p:boldItalic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5136"/>
    <a:srgbClr val="303030"/>
    <a:srgbClr val="4A4A4A"/>
    <a:srgbClr val="3D3D3D"/>
    <a:srgbClr val="212121"/>
    <a:srgbClr val="000000"/>
    <a:srgbClr val="131313"/>
    <a:srgbClr val="F69180"/>
    <a:srgbClr val="FBD0C9"/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9389" autoAdjust="0"/>
  </p:normalViewPr>
  <p:slideViewPr>
    <p:cSldViewPr showGuides="1">
      <p:cViewPr varScale="1">
        <p:scale>
          <a:sx n="65" d="100"/>
          <a:sy n="65" d="100"/>
        </p:scale>
        <p:origin x="1128" y="8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-10"/>
    </p:cViewPr>
  </p:notesTextViewPr>
  <p:notesViewPr>
    <p:cSldViewPr>
      <p:cViewPr varScale="1">
        <p:scale>
          <a:sx n="39" d="100"/>
          <a:sy n="39" d="100"/>
        </p:scale>
        <p:origin x="2328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4" Type="http://schemas.openxmlformats.org/officeDocument/2006/relationships/font" Target="fonts/font20.fntdata"/><Relationship Id="rId53" Type="http://schemas.openxmlformats.org/officeDocument/2006/relationships/font" Target="fonts/font19.fntdata"/><Relationship Id="rId52" Type="http://schemas.openxmlformats.org/officeDocument/2006/relationships/font" Target="fonts/font18.fntdata"/><Relationship Id="rId51" Type="http://schemas.openxmlformats.org/officeDocument/2006/relationships/font" Target="fonts/font17.fntdata"/><Relationship Id="rId50" Type="http://schemas.openxmlformats.org/officeDocument/2006/relationships/font" Target="fonts/font16.fntdata"/><Relationship Id="rId5" Type="http://schemas.openxmlformats.org/officeDocument/2006/relationships/slide" Target="slides/slide3.xml"/><Relationship Id="rId49" Type="http://schemas.openxmlformats.org/officeDocument/2006/relationships/font" Target="fonts/font15.fntdata"/><Relationship Id="rId48" Type="http://schemas.openxmlformats.org/officeDocument/2006/relationships/font" Target="fonts/font14.fntdata"/><Relationship Id="rId47" Type="http://schemas.openxmlformats.org/officeDocument/2006/relationships/font" Target="fonts/font13.fntdata"/><Relationship Id="rId46" Type="http://schemas.openxmlformats.org/officeDocument/2006/relationships/font" Target="fonts/font12.fntdata"/><Relationship Id="rId45" Type="http://schemas.openxmlformats.org/officeDocument/2006/relationships/font" Target="fonts/font11.fntdata"/><Relationship Id="rId44" Type="http://schemas.openxmlformats.org/officeDocument/2006/relationships/font" Target="fonts/font10.fntdata"/><Relationship Id="rId43" Type="http://schemas.openxmlformats.org/officeDocument/2006/relationships/font" Target="fonts/font9.fntdata"/><Relationship Id="rId42" Type="http://schemas.openxmlformats.org/officeDocument/2006/relationships/font" Target="fonts/font8.fntdata"/><Relationship Id="rId41" Type="http://schemas.openxmlformats.org/officeDocument/2006/relationships/font" Target="fonts/font7.fntdata"/><Relationship Id="rId40" Type="http://schemas.openxmlformats.org/officeDocument/2006/relationships/font" Target="fonts/font6.fntdata"/><Relationship Id="rId4" Type="http://schemas.openxmlformats.org/officeDocument/2006/relationships/slide" Target="slides/slide2.xml"/><Relationship Id="rId39" Type="http://schemas.openxmlformats.org/officeDocument/2006/relationships/font" Target="fonts/font5.fntdata"/><Relationship Id="rId38" Type="http://schemas.openxmlformats.org/officeDocument/2006/relationships/font" Target="fonts/font4.fntdata"/><Relationship Id="rId37" Type="http://schemas.openxmlformats.org/officeDocument/2006/relationships/font" Target="fonts/font3.fntdata"/><Relationship Id="rId36" Type="http://schemas.openxmlformats.org/officeDocument/2006/relationships/font" Target="fonts/font2.fntdata"/><Relationship Id="rId35" Type="http://schemas.openxmlformats.org/officeDocument/2006/relationships/font" Target="fonts/font1.fntdata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99A3E1-D0AF-40CA-9CA4-BE00645EFE64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Answer : C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Answer : A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Answer C</a:t>
            </a:r>
            <a:endParaRPr lang="en-US" b="1" dirty="0">
              <a:effectLst/>
            </a:endParaRPr>
          </a:p>
          <a:p>
            <a:r>
              <a:rPr lang="en-US" dirty="0">
                <a:effectLst/>
              </a:rPr>
              <a:t>-b/a = 2/35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/>
              <a:t>ANS:A</a:t>
            </a:r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Answer : C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s-ES" b="0" i="0" dirty="0" err="1">
                <a:solidFill>
                  <a:srgbClr val="333333"/>
                </a:solidFill>
                <a:effectLst/>
                <a:latin typeface="Merriweather Sans" pitchFamily="2" charset="0"/>
              </a:rPr>
              <a:t>Answer</a:t>
            </a:r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: </a:t>
            </a:r>
            <a:r>
              <a:rPr lang="es-ES" b="0" i="0" dirty="0" err="1">
                <a:solidFill>
                  <a:srgbClr val="333333"/>
                </a:solidFill>
                <a:effectLst/>
                <a:latin typeface="Merriweather Sans" pitchFamily="2" charset="0"/>
              </a:rPr>
              <a:t>Option</a:t>
            </a:r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 A</a:t>
            </a:r>
            <a:endParaRPr lang="es-E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s-ES" b="0" i="0" dirty="0" err="1">
                <a:solidFill>
                  <a:srgbClr val="333333"/>
                </a:solidFill>
                <a:effectLst/>
                <a:latin typeface="Merriweather Sans" pitchFamily="2" charset="0"/>
              </a:rPr>
              <a:t>Explanation</a:t>
            </a:r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:</a:t>
            </a:r>
            <a:endParaRPr lang="es-E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I. x</a:t>
            </a:r>
            <a:r>
              <a:rPr lang="es-E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+ 4x + 5x + 20 = 0</a:t>
            </a:r>
            <a:b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=&gt;(x + 4)(x + 5) = 0 =&gt; x = -4, -5</a:t>
            </a:r>
            <a:b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II. y</a:t>
            </a:r>
            <a:r>
              <a:rPr lang="es-E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+ 3y + 2y + 6 = 0</a:t>
            </a:r>
            <a:b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=&gt;(y + 3)(y + 2) = 0 =&gt; y = -3, -2</a:t>
            </a:r>
            <a:b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s-E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= x &lt; y.</a:t>
            </a:r>
            <a:endParaRPr lang="es-E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Answer: Option A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Explanation: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I. 9a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+ 3a + 15a + 5 = 0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=&gt;(3a + 5)(3a + 1) = 0 =&gt; a = -5/3, -1/3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II. 2b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+ 8b + 5b + 20 = 0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=&gt;(2b + 5)(b + 4) = 0 =&gt; b = -5/2, -4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 is always more than b.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 &gt; b.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1) Answer: C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x2 + 28x + 115 = 0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x2 + 23x + 5x + 115 = 0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x(x + 23) + 5(x + 23) = 0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(x + 5) (x + 23) = 0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x = -5, -23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y2 + 29y + 138 = 0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y2 + 23y + 6y + 138 = 0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y(y + 23) + 6(y + 23) = 0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(y + 6)(y + 23) = 0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y = -6, -23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Relationship between x and y cannot be established.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/>
              <a:t>1. half of -14 = 7 --&gt;7^2=49 , if the constant has + do - and if the constant has - do + 49-48=1 , 7-1=6,7+1=8 so the roots are 6,8</a:t>
            </a:r>
            <a:endParaRPr lang="en-US"/>
          </a:p>
          <a:p>
            <a:r>
              <a:rPr lang="en-US"/>
              <a:t>2.</a:t>
            </a:r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ANS:7/25</a:t>
            </a:r>
            <a:endParaRPr lang="en-US" b="1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Answer : D</a:t>
            </a:r>
            <a:endParaRPr lang="en-US" dirty="0">
              <a:effectLst/>
            </a:endParaRPr>
          </a:p>
          <a:p>
            <a:pPr algn="l"/>
            <a:r>
              <a:rPr lang="en-US" b="1" dirty="0">
                <a:effectLst/>
              </a:rPr>
              <a:t>Explanation : </a:t>
            </a:r>
            <a:br>
              <a:rPr lang="en-US" dirty="0">
                <a:effectLst/>
              </a:rPr>
            </a:br>
            <a:br>
              <a:rPr lang="en-US" dirty="0"/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Explanation: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The discriminant of the quadratic equation is (-12)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- 4(3)(10) i.e., 24. As this is positive but not a perfect square, the roots are irrational and unequal.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Answer: Option C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Explanation: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Any quadratic equation is of the form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x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- (sum of the roots)x + (product of the roots) = 0 ---- (1)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where x is a real variable. As sum of the roots is 13 and product of the roots is -140, the quadratic equation with roots as 20 and -7 is: x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- 13x - 140 = 0.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Answer: Option B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Explanation: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a/b + b/a = (a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b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)/ab = (a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b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a + b)/ab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= [(a + b)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- 2ab]/ab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 + b = -8/1 = -8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ab = 4/1 = 4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Hence a/b + b/a = [(-8)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- 2(4)]/4 = 56/4 = 14.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Answer: Option B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Explanation: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The quadratic equation whose roots are reciprocal of 2x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+ 5x + 3 = 0 can be obtained by replacing x by 1/x.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Hence, 2(1/x)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+ 5(1/x) + 3 = 0</a:t>
            </a:r>
            <a:b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</a:b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=&gt; 3x</a:t>
            </a:r>
            <a:r>
              <a:rPr lang="en-US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+ 5x + 2 = 0</a:t>
            </a:r>
            <a:endParaRPr lang="en-US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/>
              <a:t>1. X&lt;Y</a:t>
            </a:r>
            <a:endParaRPr lang="en-US"/>
          </a:p>
          <a:p>
            <a:r>
              <a:rPr lang="en-US"/>
              <a:t>2. X&gt;Y</a:t>
            </a:r>
            <a:endParaRPr lang="en-US"/>
          </a:p>
          <a:p>
            <a:r>
              <a:rPr lang="en-US"/>
              <a:t>3.CND (IF ANY ONE VALUE IS GREATER AND SMALLER IN X AND Y ANS IS CND)</a:t>
            </a:r>
            <a:endParaRPr lang="en-US"/>
          </a:p>
          <a:p>
            <a:r>
              <a:rPr lang="en-US"/>
              <a:t>4. X&gt;Y</a:t>
            </a:r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ANS: D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806" y="1998021"/>
            <a:ext cx="4834388" cy="286195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3 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" y="1277814"/>
            <a:ext cx="11049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Find the value of a/b + b/a, if a and b are the roots of the quadratic equation x</a:t>
            </a:r>
            <a:r>
              <a:rPr lang="en-US" sz="3200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+ 8x + 4 = 0?</a:t>
            </a:r>
            <a:endParaRPr lang="en-IN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836289" y="3271862"/>
            <a:ext cx="610772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3600" b="1" i="0" u="none" strike="noStrike" dirty="0">
                <a:effectLst/>
                <a:latin typeface="Merriweather Sans" pitchFamily="2" charset="0"/>
              </a:rPr>
              <a:t>A.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15</a:t>
            </a:r>
            <a:endParaRPr lang="en-IN" sz="3600" b="0" i="0" dirty="0">
              <a:effectLst/>
              <a:latin typeface="Merriweather Sans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600" b="1" i="0" u="none" strike="noStrike" dirty="0">
                <a:effectLst/>
                <a:latin typeface="Merriweather Sans" pitchFamily="2" charset="0"/>
              </a:rPr>
              <a:t>B.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14</a:t>
            </a:r>
            <a:endParaRPr lang="en-IN" sz="3600" b="0" i="0" dirty="0">
              <a:effectLst/>
              <a:latin typeface="Merriweather Sans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600" b="1" i="0" u="none" strike="noStrike" dirty="0">
                <a:effectLst/>
                <a:latin typeface="Merriweather Sans" pitchFamily="2" charset="0"/>
              </a:rPr>
              <a:t>C.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24</a:t>
            </a:r>
            <a:endParaRPr lang="en-IN" sz="3600" b="0" i="0" dirty="0">
              <a:effectLst/>
              <a:latin typeface="Merriweather Sans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600" b="1" i="0" u="none" strike="noStrike" dirty="0">
                <a:effectLst/>
                <a:latin typeface="Merriweather Sans" pitchFamily="2" charset="0"/>
              </a:rPr>
              <a:t>D.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26</a:t>
            </a:r>
            <a:endParaRPr lang="en-IN" sz="3600" b="0" i="0" dirty="0">
              <a:effectLst/>
              <a:latin typeface="Merriweather Sans" pitchFamily="2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4 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400" y="1155845"/>
            <a:ext cx="11887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Find the quadratic equations whose roots are the reciprocals of the roots of 2x</a:t>
            </a:r>
            <a:r>
              <a:rPr lang="en-US" sz="3600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+ 5x + 3 = 0?</a:t>
            </a:r>
            <a:endParaRPr lang="en-IN" sz="3600" dirty="0"/>
          </a:p>
        </p:txBody>
      </p:sp>
      <p:sp>
        <p:nvSpPr>
          <p:cNvPr id="12" name="TextBox 11"/>
          <p:cNvSpPr txBox="1"/>
          <p:nvPr/>
        </p:nvSpPr>
        <p:spPr>
          <a:xfrm>
            <a:off x="304800" y="3200400"/>
            <a:ext cx="61194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3600" b="1" i="0" u="none" strike="noStrike" dirty="0">
                <a:effectLst/>
                <a:latin typeface="Merriweather Sans" pitchFamily="2" charset="0"/>
              </a:rPr>
              <a:t>A.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3x</a:t>
            </a:r>
            <a:r>
              <a:rPr lang="en-IN" sz="3600" b="0" i="0" u="none" strike="noStrike" baseline="30000" dirty="0">
                <a:effectLst/>
                <a:latin typeface="Merriweather Sans" pitchFamily="2" charset="0"/>
              </a:rPr>
              <a:t>2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+ 5x - 2 = 0</a:t>
            </a:r>
            <a:endParaRPr lang="en-IN" sz="3600" b="0" i="0" dirty="0">
              <a:effectLst/>
              <a:latin typeface="Merriweather Sans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600" b="1" i="0" u="none" strike="noStrike" dirty="0">
                <a:effectLst/>
                <a:latin typeface="Merriweather Sans" pitchFamily="2" charset="0"/>
              </a:rPr>
              <a:t>B.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3x</a:t>
            </a:r>
            <a:r>
              <a:rPr lang="en-IN" sz="3600" b="0" i="0" u="none" strike="noStrike" baseline="30000" dirty="0">
                <a:effectLst/>
                <a:latin typeface="Merriweather Sans" pitchFamily="2" charset="0"/>
              </a:rPr>
              <a:t>2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+ 5x + 2 = 0</a:t>
            </a:r>
            <a:endParaRPr lang="en-IN" sz="3600" b="0" i="0" dirty="0">
              <a:effectLst/>
              <a:latin typeface="Merriweather Sans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600" b="1" i="0" u="none" strike="noStrike" dirty="0">
                <a:effectLst/>
                <a:latin typeface="Merriweather Sans" pitchFamily="2" charset="0"/>
              </a:rPr>
              <a:t>C.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3x</a:t>
            </a:r>
            <a:r>
              <a:rPr lang="en-IN" sz="3600" b="0" i="0" u="none" strike="noStrike" baseline="30000" dirty="0">
                <a:effectLst/>
                <a:latin typeface="Merriweather Sans" pitchFamily="2" charset="0"/>
              </a:rPr>
              <a:t>2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- 5x + 2 = 0</a:t>
            </a:r>
            <a:endParaRPr lang="en-IN" sz="3600" b="0" i="0" dirty="0">
              <a:effectLst/>
              <a:latin typeface="Merriweather Sans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600" b="1" i="0" u="none" strike="noStrike" dirty="0">
                <a:effectLst/>
                <a:latin typeface="Merriweather Sans" pitchFamily="2" charset="0"/>
              </a:rPr>
              <a:t>D.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3x</a:t>
            </a:r>
            <a:r>
              <a:rPr lang="en-IN" sz="3600" b="0" i="0" u="none" strike="noStrike" baseline="30000" dirty="0">
                <a:effectLst/>
                <a:latin typeface="Merriweather Sans" pitchFamily="2" charset="0"/>
              </a:rPr>
              <a:t>2</a:t>
            </a:r>
            <a:r>
              <a:rPr lang="en-IN" sz="3600" b="0" i="0" u="none" strike="noStrike" dirty="0">
                <a:effectLst/>
                <a:latin typeface="Merriweather Sans" pitchFamily="2" charset="0"/>
              </a:rPr>
              <a:t> - 5x - 2 = 0</a:t>
            </a:r>
            <a:endParaRPr lang="en-IN" sz="3600" b="0" i="0" dirty="0">
              <a:effectLst/>
              <a:latin typeface="Merriweather Sans" pitchFamily="2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/>
              <a:t>1. X^2+9X+20=0            8Y^2-15Y+7=0</a:t>
            </a:r>
            <a:endParaRPr lang="en-US"/>
          </a:p>
          <a:p>
            <a:pPr marL="0" indent="0">
              <a:buNone/>
            </a:pPr>
            <a:r>
              <a:rPr lang="en-US"/>
              <a:t>2. X^2-11X+30=0           Y^2+12Y+36=0</a:t>
            </a:r>
            <a:endParaRPr lang="en-US"/>
          </a:p>
          <a:p>
            <a:pPr marL="0" indent="0">
              <a:buNone/>
            </a:pPr>
            <a:r>
              <a:rPr lang="en-US"/>
              <a:t>3. X^2+13X+30=0          Y^2+7Y+10=0</a:t>
            </a:r>
            <a:endParaRPr lang="en-US"/>
          </a:p>
          <a:p>
            <a:pPr marL="0" indent="0">
              <a:buNone/>
            </a:pPr>
            <a:r>
              <a:rPr lang="en-US"/>
              <a:t>4. X^2-20X+91=0           Y^2+16Y+63=0</a:t>
            </a:r>
            <a:endParaRPr lang="en-US"/>
          </a:p>
          <a:p>
            <a:pPr marL="0" indent="0">
              <a:buNone/>
            </a:pPr>
            <a:r>
              <a:rPr lang="en-US"/>
              <a:t>5.X^2-X-12=0                 Y^2+5Y+6=0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998" y="0"/>
            <a:ext cx="12175002" cy="137918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6000" dirty="0">
                <a:solidFill>
                  <a:schemeClr val="accent1">
                    <a:lumMod val="75000"/>
                  </a:schemeClr>
                </a:solidFill>
                <a:sym typeface="+mn-ea"/>
              </a:rPr>
              <a:t>Question 5</a:t>
            </a:r>
            <a:endParaRPr lang="en-US" altLang="en-IN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6 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1295399"/>
            <a:ext cx="115101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Check if x(x + 1) + 8 = (x + 2) (x – 2) is in the form of quadratic equation</a:t>
            </a:r>
            <a:r>
              <a:rPr lang="en-US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.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590800"/>
            <a:ext cx="8458200" cy="3886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7 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70" y="1295399"/>
            <a:ext cx="11052950" cy="4030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Find the roots of the equation 2x</a:t>
            </a:r>
            <a:r>
              <a:rPr lang="en-US" sz="3200" b="1" i="0" baseline="3000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2</a:t>
            </a:r>
            <a:r>
              <a:rPr lang="en-US" sz="3200" b="1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 – 5x + 3 = 0 </a:t>
            </a:r>
            <a:endParaRPr lang="en-US" sz="3200" b="1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endParaRPr lang="en-IN" sz="3200" dirty="0"/>
          </a:p>
          <a:p>
            <a:r>
              <a:rPr lang="en-US" altLang="en-IN" sz="3200" dirty="0"/>
              <a:t>A. -3/2,1</a:t>
            </a:r>
            <a:endParaRPr lang="en-US" altLang="en-IN" sz="3200" dirty="0"/>
          </a:p>
          <a:p>
            <a:r>
              <a:rPr lang="en-US" altLang="en-IN" sz="3200" dirty="0"/>
              <a:t>B. 4,2</a:t>
            </a:r>
            <a:endParaRPr lang="en-US" altLang="en-IN" sz="3200" dirty="0"/>
          </a:p>
          <a:p>
            <a:r>
              <a:rPr lang="en-US" altLang="en-IN" sz="3200" dirty="0"/>
              <a:t>C. -5/2,4</a:t>
            </a:r>
            <a:endParaRPr lang="en-US" altLang="en-IN" sz="3200" dirty="0"/>
          </a:p>
          <a:p>
            <a:r>
              <a:rPr lang="en-US" altLang="en-IN" sz="3200" dirty="0"/>
              <a:t>D. 3/2,1</a:t>
            </a:r>
            <a:endParaRPr lang="en-US" altLang="en-IN" sz="3200" dirty="0"/>
          </a:p>
          <a:p>
            <a:endParaRPr lang="en-US" altLang="en-IN" sz="3200" dirty="0"/>
          </a:p>
          <a:p>
            <a:endParaRPr lang="en-US" altLang="en-IN" sz="3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8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1295399"/>
            <a:ext cx="11281550" cy="48006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9 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393706"/>
            <a:ext cx="11049000" cy="470229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10 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000" y="1295399"/>
            <a:ext cx="10820400" cy="44196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/>
              <a:t>Find the roots of x^2-7x+10</a:t>
            </a:r>
            <a:endParaRPr lang="en-US"/>
          </a:p>
          <a:p>
            <a:pPr marL="0" indent="0">
              <a:buNone/>
            </a:pPr>
            <a:r>
              <a:rPr lang="en-US"/>
              <a:t>A. 2,5</a:t>
            </a:r>
            <a:endParaRPr lang="en-US"/>
          </a:p>
          <a:p>
            <a:pPr marL="0" indent="0">
              <a:buNone/>
            </a:pPr>
            <a:r>
              <a:rPr lang="en-US"/>
              <a:t>B. -2,-5</a:t>
            </a:r>
            <a:endParaRPr lang="en-US"/>
          </a:p>
          <a:p>
            <a:pPr marL="0" indent="0">
              <a:buNone/>
            </a:pPr>
            <a:r>
              <a:rPr lang="en-US"/>
              <a:t>C. -2,5</a:t>
            </a:r>
            <a:endParaRPr lang="en-US"/>
          </a:p>
          <a:p>
            <a:pPr marL="0" indent="0">
              <a:buNone/>
            </a:pPr>
            <a:r>
              <a:rPr lang="en-US"/>
              <a:t>D. 5,-2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998" y="0"/>
            <a:ext cx="12175002" cy="137918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IN" sz="6000" b="1" dirty="0">
                <a:solidFill>
                  <a:schemeClr val="accent1">
                    <a:lumMod val="75000"/>
                  </a:schemeClr>
                </a:solidFill>
              </a:rPr>
              <a:t>Question 11</a:t>
            </a:r>
            <a:endParaRPr lang="en-US" altLang="en-IN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12 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800" y="1295398"/>
            <a:ext cx="11125199" cy="44387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133600" y="2438400"/>
            <a:ext cx="822452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6600" b="1" dirty="0">
                <a:solidFill>
                  <a:schemeClr val="accent1">
                    <a:lumMod val="75000"/>
                  </a:schemeClr>
                </a:solidFill>
                <a:sym typeface="+mn-ea"/>
              </a:rPr>
              <a:t>Q</a:t>
            </a:r>
            <a:r>
              <a:rPr lang="en-IN" sz="6600" b="1" dirty="0" err="1">
                <a:solidFill>
                  <a:schemeClr val="accent1">
                    <a:lumMod val="75000"/>
                  </a:schemeClr>
                </a:solidFill>
                <a:sym typeface="+mn-ea"/>
              </a:rPr>
              <a:t>uadratic</a:t>
            </a:r>
            <a:r>
              <a:rPr lang="en-IN" sz="6600" b="1" dirty="0">
                <a:solidFill>
                  <a:schemeClr val="accent1">
                    <a:lumMod val="75000"/>
                  </a:schemeClr>
                </a:solidFill>
                <a:sym typeface="+mn-ea"/>
              </a:rPr>
              <a:t> Equations</a:t>
            </a:r>
            <a:endParaRPr lang="en-IN" sz="6600" b="1" dirty="0">
              <a:solidFill>
                <a:schemeClr val="accent1">
                  <a:lumMod val="7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13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" y="1600200"/>
            <a:ext cx="108204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I. x</a:t>
            </a:r>
            <a:r>
              <a:rPr lang="en-US" sz="3600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+ 9x + 20 = 0,</a:t>
            </a:r>
            <a:br>
              <a:rPr lang="en-US" sz="3600" dirty="0"/>
            </a:br>
            <a:r>
              <a:rPr lang="en-US" sz="36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II. y</a:t>
            </a:r>
            <a:r>
              <a:rPr lang="en-US" sz="3600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+ 5y + 6 = 0 to solve both the equations to find the values of x and y?</a:t>
            </a:r>
            <a:endParaRPr lang="en-IN" sz="3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14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1000" y="1524000"/>
            <a:ext cx="862041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I. 9a</a:t>
            </a:r>
            <a:r>
              <a:rPr lang="en-US" sz="2800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+ 18a + 5 = 0,</a:t>
            </a:r>
            <a:br>
              <a:rPr lang="en-US" sz="2800" dirty="0"/>
            </a:br>
            <a:r>
              <a:rPr lang="en-US" sz="28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II. 2b</a:t>
            </a:r>
            <a:r>
              <a:rPr lang="en-US" sz="2800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+ 13b + 20 = 0 to solve both the equations to find the values of a and b?</a:t>
            </a:r>
            <a:endParaRPr lang="en-IN" sz="2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15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5122" y="1295399"/>
            <a:ext cx="10580078" cy="4892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1) I) x2 + 28x + 115 = 0</a:t>
            </a:r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r>
              <a:rPr lang="en-US" sz="24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II)y2+ 29y + 138 = 0</a:t>
            </a:r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r>
              <a:rPr lang="en-US" sz="24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a) x &gt; y</a:t>
            </a:r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r>
              <a:rPr lang="en-US" sz="24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b) x ≥ y</a:t>
            </a:r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r>
              <a:rPr lang="en-US" sz="24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c) x = y or relationship can’t be determined.</a:t>
            </a:r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r>
              <a:rPr lang="en-US" sz="24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d) x &lt; y</a:t>
            </a:r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  <a:p>
            <a:r>
              <a:rPr lang="en-US" sz="24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e) x ≤ y</a:t>
            </a:r>
            <a:endParaRPr lang="en-US" sz="24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15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Exercise 1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5400" y="1393706"/>
            <a:ext cx="10367149" cy="45498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580904"/>
            <a:ext cx="2057400" cy="121798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15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Exercise 2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0600" y="1295399"/>
            <a:ext cx="9296400" cy="4572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580904"/>
            <a:ext cx="2057400" cy="121798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15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Exercise 3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0600" y="1447800"/>
            <a:ext cx="10515600" cy="4648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580904"/>
            <a:ext cx="2057400" cy="121798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15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Exercise 4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000" y="1524001"/>
            <a:ext cx="10900550" cy="441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580904"/>
            <a:ext cx="2057400" cy="1217981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15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1"/>
            <a:ext cx="12192000" cy="762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Exercise 5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371600"/>
            <a:ext cx="10667999" cy="44195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580904"/>
            <a:ext cx="2057400" cy="1217981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2438400"/>
            <a:ext cx="12192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dirty="0">
                <a:solidFill>
                  <a:schemeClr val="accent1"/>
                </a:solidFill>
                <a:latin typeface="Nunito Sans" panose="00000500000000000000" pitchFamily="2" charset="0"/>
              </a:rPr>
              <a:t>THANK YOU</a:t>
            </a:r>
            <a:endParaRPr lang="en-US" sz="8000" b="1" dirty="0">
              <a:solidFill>
                <a:schemeClr val="accent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966969" y="2289411"/>
            <a:ext cx="4225031" cy="4615403"/>
            <a:chOff x="7966969" y="2260887"/>
            <a:chExt cx="4225031" cy="4615403"/>
          </a:xfrm>
        </p:grpSpPr>
        <p:sp>
          <p:nvSpPr>
            <p:cNvPr id="3" name="Isosceles Triangle 2"/>
            <p:cNvSpPr/>
            <p:nvPr/>
          </p:nvSpPr>
          <p:spPr>
            <a:xfrm>
              <a:off x="8807355" y="4597114"/>
              <a:ext cx="3384645" cy="2279176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Isosceles Triangle 3"/>
            <p:cNvSpPr/>
            <p:nvPr/>
          </p:nvSpPr>
          <p:spPr>
            <a:xfrm rot="16200000">
              <a:off x="7780928" y="2446928"/>
              <a:ext cx="4597113" cy="4225031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03733"/>
            <a:ext cx="2057400" cy="121798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998" y="0"/>
            <a:ext cx="12175002" cy="1142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Identifying Quadratic Patterns</a:t>
            </a:r>
            <a:endParaRPr lang="en-US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6200" y="1600200"/>
            <a:ext cx="11811000" cy="4308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2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A quadratic equation, denoted by the variable x, takes the form of ax</a:t>
            </a:r>
            <a:r>
              <a:rPr lang="en-US" sz="3200" b="0" i="0" baseline="3000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+ bx + c = 0, where a, b, and c represent real numbers, with a ≠ 0. For instance, 2x</a:t>
            </a:r>
            <a:r>
              <a:rPr lang="en-US" sz="3200" b="0" i="0" baseline="3000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+ x - 300 = 0 is a quadratic equation. However, to establish the standard representation of this equation, we arrange the terms of p(x) in descending order of their degrees, resulting in ax</a:t>
            </a:r>
            <a:r>
              <a:rPr lang="en-US" sz="3200" b="0" i="0" baseline="3000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+ bx + c = 0, with a ≠ 0. This particular form, ax</a:t>
            </a:r>
            <a:r>
              <a:rPr lang="en-US" sz="3200" b="0" i="0" baseline="3000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+ bx + c = 0, where 'a' is not equal to zero, is referred to as the standard form of a quadratic	equation.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 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998" y="0"/>
            <a:ext cx="12175002" cy="1066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6000" b="1" dirty="0">
                <a:solidFill>
                  <a:schemeClr val="accent1">
                    <a:lumMod val="75000"/>
                  </a:schemeClr>
                </a:solidFill>
              </a:rPr>
              <a:t>The Quadratic Formula</a:t>
            </a:r>
            <a:endParaRPr lang="en-IN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2918416"/>
            <a:ext cx="4473063" cy="16535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3400" y="1752600"/>
            <a:ext cx="11125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The Quadratic Formula is a rule that says that, in any equation of the form 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ax</a:t>
            </a:r>
            <a:r>
              <a:rPr lang="en-US" sz="2800" b="0" i="0" baseline="3000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+ bx + c = 0,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Calibri" panose="020F0502020204030204" pitchFamily="34" charset="0"/>
              </a:rPr>
              <a:t>  the solution x-values of the equation are given by:</a:t>
            </a:r>
            <a:endParaRPr lang="en-IN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998" y="0"/>
            <a:ext cx="12175002" cy="137918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Factoring Quadratic Equations</a:t>
            </a:r>
            <a:endParaRPr lang="en-IN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677554"/>
            <a:ext cx="112014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444444"/>
                </a:solidFill>
                <a:effectLst/>
                <a:latin typeface="Calibri" panose="020F0502020204030204" pitchFamily="34" charset="0"/>
              </a:rPr>
              <a:t>Factoring quadratics is a technique used to represent the quadratic equation ax^2 + bx + c = 0 as a multiplication of its linear factors in the form (x - p) (x - q), where p and q represent the roots of the quadratic equation ax^2 + bx + c = 0.</a:t>
            </a:r>
            <a:br>
              <a:rPr lang="en-US" dirty="0"/>
            </a:b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3136331"/>
            <a:ext cx="1059180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i="0" dirty="0">
                <a:solidFill>
                  <a:srgbClr val="444444"/>
                </a:solidFill>
                <a:effectLst/>
                <a:latin typeface="Calibri" panose="020F0502020204030204" pitchFamily="34" charset="0"/>
              </a:rPr>
              <a:t>Factoring Techniques</a:t>
            </a:r>
            <a:br>
              <a:rPr lang="en-US" sz="2800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</a:br>
            <a:br>
              <a:rPr lang="en-US" sz="2800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</a:br>
            <a:r>
              <a:rPr lang="en-US" sz="2800" b="0" i="0" dirty="0">
                <a:solidFill>
                  <a:srgbClr val="444444"/>
                </a:solidFill>
                <a:effectLst/>
                <a:latin typeface="Calibri" panose="020F0502020204030204" pitchFamily="34" charset="0"/>
              </a:rPr>
              <a:t>Quadratic equations can be factorized through various methods such as</a:t>
            </a:r>
            <a:endParaRPr lang="en-US" sz="2800" b="0" i="0" dirty="0">
              <a:solidFill>
                <a:srgbClr val="444444"/>
              </a:solidFill>
              <a:effectLst/>
              <a:latin typeface="Calibri" panose="020F0502020204030204" pitchFamily="34" charset="0"/>
            </a:endParaRPr>
          </a:p>
          <a:p>
            <a:pPr algn="l"/>
            <a:endParaRPr lang="en-US" sz="2800" b="0" i="0" dirty="0">
              <a:solidFill>
                <a:srgbClr val="444444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444444"/>
                </a:solidFill>
                <a:effectLst/>
                <a:latin typeface="Calibri" panose="020F0502020204030204" pitchFamily="34" charset="0"/>
              </a:rPr>
              <a:t>Splitting the middle term,</a:t>
            </a:r>
            <a:endParaRPr lang="en-US" sz="2800" b="0" i="0" dirty="0">
              <a:solidFill>
                <a:srgbClr val="444444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444444"/>
                </a:solidFill>
                <a:effectLst/>
                <a:latin typeface="Calibri" panose="020F0502020204030204" pitchFamily="34" charset="0"/>
              </a:rPr>
              <a:t>Using quadratic formula or </a:t>
            </a:r>
            <a:r>
              <a:rPr lang="en-US" sz="2800" b="0" i="0" dirty="0" err="1">
                <a:solidFill>
                  <a:srgbClr val="444444"/>
                </a:solidFill>
                <a:effectLst/>
                <a:latin typeface="Calibri" panose="020F0502020204030204" pitchFamily="34" charset="0"/>
              </a:rPr>
              <a:t>Shridharacharya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Calibri" panose="020F0502020204030204" pitchFamily="34" charset="0"/>
              </a:rPr>
              <a:t> formula</a:t>
            </a:r>
            <a:endParaRPr lang="en-US" sz="2800" b="0" i="0" dirty="0">
              <a:solidFill>
                <a:srgbClr val="444444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444444"/>
                </a:solidFill>
                <a:effectLst/>
                <a:latin typeface="Calibri" panose="020F0502020204030204" pitchFamily="34" charset="0"/>
              </a:rPr>
              <a:t>Completing the square or square root method</a:t>
            </a:r>
            <a:endParaRPr lang="en-US" sz="2800" b="0" i="0" dirty="0">
              <a:solidFill>
                <a:srgbClr val="444444"/>
              </a:solidFill>
              <a:effectLst/>
              <a:latin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NATURE OF ROOTS</a:t>
            </a:r>
            <a:endParaRPr lang="en-US"/>
          </a:p>
        </p:txBody>
      </p:sp>
      <p:graphicFrame>
        <p:nvGraphicFramePr>
          <p:cNvPr id="8" name="Content Placeholder 7"/>
          <p:cNvGraphicFramePr/>
          <p:nvPr>
            <p:ph idx="1"/>
            <p:custDataLst>
              <p:tags r:id="rId1"/>
            </p:custDataLst>
          </p:nvPr>
        </p:nvGraphicFramePr>
        <p:xfrm>
          <a:off x="609600" y="1600200"/>
          <a:ext cx="10972800" cy="4461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/>
                <a:gridCol w="5486400"/>
              </a:tblGrid>
              <a:tr h="743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VALUE OF DISCRIMINANT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NATURE OF ROOTS</a:t>
                      </a:r>
                      <a:endParaRPr lang="en-US"/>
                    </a:p>
                  </a:txBody>
                  <a:tcPr/>
                </a:tc>
              </a:tr>
              <a:tr h="743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D&gt;0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REAL,DISTINCT</a:t>
                      </a:r>
                      <a:endParaRPr lang="en-US"/>
                    </a:p>
                  </a:txBody>
                  <a:tcPr/>
                </a:tc>
              </a:tr>
              <a:tr h="743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 IS A PERFECT SQUARE</a:t>
                      </a:r>
                      <a:endParaRPr lang="en-US"/>
                    </a:p>
                    <a:p>
                      <a:pPr>
                        <a:buNone/>
                      </a:pPr>
                      <a:r>
                        <a:rPr lang="en-US"/>
                        <a:t>D IS NOT A PERFECT SQUARE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RATIONAL  ROOTS</a:t>
                      </a:r>
                      <a:endParaRPr lang="en-US"/>
                    </a:p>
                    <a:p>
                      <a:pPr>
                        <a:buNone/>
                      </a:pPr>
                      <a:r>
                        <a:rPr lang="en-US"/>
                        <a:t>IRRATIONAL ROOTS</a:t>
                      </a:r>
                      <a:endParaRPr lang="en-US"/>
                    </a:p>
                  </a:txBody>
                  <a:tcPr/>
                </a:tc>
              </a:tr>
              <a:tr h="743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D=0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REAL , EQUAL</a:t>
                      </a:r>
                      <a:endParaRPr lang="en-US"/>
                    </a:p>
                  </a:txBody>
                  <a:tcPr/>
                </a:tc>
              </a:tr>
              <a:tr h="743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D&lt;0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COMPLEX,DISTINCT,IMAGINARY</a:t>
                      </a:r>
                      <a:endParaRPr lang="en-US"/>
                    </a:p>
                  </a:txBody>
                  <a:tcPr/>
                </a:tc>
              </a:tr>
              <a:tr h="743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 IS CALLED AS DISCRIMINANT OF ROOT AND IS EQUAL TO b^2-4ac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/>
              <a:t>find the rooots of  (if the middle number is even)</a:t>
            </a:r>
            <a:endParaRPr lang="en-US"/>
          </a:p>
          <a:p>
            <a:pPr marL="0" indent="0">
              <a:buNone/>
            </a:pPr>
            <a:r>
              <a:rPr lang="en-US"/>
              <a:t>1. x^2-14x+48</a:t>
            </a:r>
            <a:endParaRPr lang="en-US"/>
          </a:p>
          <a:p>
            <a:pPr marL="0" indent="0">
              <a:buNone/>
            </a:pPr>
            <a:r>
              <a:rPr lang="en-US"/>
              <a:t>2. x^2-38x+312</a:t>
            </a:r>
            <a:endParaRPr lang="en-US"/>
          </a:p>
          <a:p>
            <a:pPr marL="0" indent="0">
              <a:buNone/>
            </a:pPr>
            <a:r>
              <a:rPr lang="en-US"/>
              <a:t>3. y^2-40y+336</a:t>
            </a:r>
            <a:endParaRPr lang="en-US"/>
          </a:p>
          <a:p>
            <a:pPr marL="0" indent="0">
              <a:buNone/>
            </a:pPr>
            <a:r>
              <a:rPr lang="en-US"/>
              <a:t>4. x^2-20x-525</a:t>
            </a:r>
            <a:endParaRPr lang="en-US"/>
          </a:p>
          <a:p>
            <a:pPr marL="0" indent="0">
              <a:buNone/>
            </a:pPr>
            <a:r>
              <a:rPr lang="en-US"/>
              <a:t>5. 3x^2+20x+33</a:t>
            </a:r>
            <a:endParaRPr lang="en-US"/>
          </a:p>
          <a:p>
            <a:pPr marL="0" indent="0">
              <a:buNone/>
            </a:pPr>
            <a:r>
              <a:rPr lang="en-US"/>
              <a:t>6. x^2+80x+1564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998" y="0"/>
            <a:ext cx="12175002" cy="137918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IN" sz="6000" b="1" dirty="0">
                <a:solidFill>
                  <a:schemeClr val="accent1">
                    <a:lumMod val="75000"/>
                  </a:schemeClr>
                </a:solidFill>
              </a:rPr>
              <a:t>Short cuts</a:t>
            </a:r>
            <a:endParaRPr lang="en-US" altLang="en-IN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1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5635884"/>
            <a:ext cx="2057400" cy="121798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09698" y="2514885"/>
            <a:ext cx="6137030" cy="2306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AutoNum type="alphaUcPeriod"/>
            </a:pPr>
            <a:r>
              <a:rPr lang="en-US" sz="3600" dirty="0"/>
              <a:t>rational and unequal </a:t>
            </a:r>
            <a:endParaRPr lang="en-US" sz="3600" dirty="0"/>
          </a:p>
          <a:p>
            <a:pPr marL="742950" indent="-742950">
              <a:buAutoNum type="alphaUcPeriod"/>
            </a:pPr>
            <a:r>
              <a:rPr lang="en-US" sz="3600" dirty="0"/>
              <a:t>Complex</a:t>
            </a:r>
            <a:endParaRPr lang="en-US" sz="3600" dirty="0"/>
          </a:p>
          <a:p>
            <a:pPr marL="742950" indent="-742950">
              <a:buAutoNum type="alphaUcPeriod"/>
            </a:pPr>
            <a:r>
              <a:rPr lang="en-US" sz="3600" dirty="0"/>
              <a:t>real and equal</a:t>
            </a:r>
            <a:endParaRPr lang="en-US" sz="3600" dirty="0"/>
          </a:p>
          <a:p>
            <a:pPr marL="742950" indent="-742950">
              <a:buAutoNum type="alphaUcPeriod"/>
            </a:pPr>
            <a:r>
              <a:rPr lang="en-US" sz="3600" dirty="0"/>
              <a:t>irrational and unequal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203243" y="1294727"/>
            <a:ext cx="10515599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The roots of the equation 3x</a:t>
            </a:r>
            <a:r>
              <a:rPr lang="en-US" sz="3200" b="0" i="0" baseline="30000" dirty="0">
                <a:solidFill>
                  <a:srgbClr val="333333"/>
                </a:solidFill>
                <a:effectLst/>
                <a:latin typeface="Merriweather Sans" pitchFamily="2" charset="0"/>
              </a:rPr>
              <a:t>2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 - 12x + 10 = 0 are?</a:t>
            </a:r>
            <a:endParaRPr lang="en-US" sz="3200" b="0" i="0" dirty="0">
              <a:solidFill>
                <a:srgbClr val="333333"/>
              </a:solidFill>
              <a:effectLst/>
              <a:latin typeface="Merriweather Sans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890150" y="22860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Nunito Sans" panose="00000500000000000000" pitchFamily="2" charset="0"/>
              </a:rPr>
              <a:t>Question 1</a:t>
            </a:r>
            <a:endParaRPr lang="en-US" sz="4800" b="1" dirty="0">
              <a:solidFill>
                <a:schemeClr val="bg1"/>
              </a:solidFill>
              <a:latin typeface="Nunito Sans" panose="000005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-105508"/>
            <a:ext cx="12192000" cy="10667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Question 2 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" y="1447800"/>
            <a:ext cx="11506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dirty="0">
                <a:solidFill>
                  <a:srgbClr val="333333"/>
                </a:solidFill>
                <a:effectLst/>
                <a:latin typeface="Merriweather Sans" pitchFamily="2" charset="0"/>
              </a:rPr>
              <a:t>If the roots of a quadratic equation are 20 and -7, then find the equation?</a:t>
            </a:r>
            <a:endParaRPr lang="en-IN" sz="3600" dirty="0"/>
          </a:p>
        </p:txBody>
      </p:sp>
      <p:sp>
        <p:nvSpPr>
          <p:cNvPr id="15" name="TextBox 14"/>
          <p:cNvSpPr txBox="1"/>
          <p:nvPr/>
        </p:nvSpPr>
        <p:spPr>
          <a:xfrm>
            <a:off x="762000" y="3048000"/>
            <a:ext cx="6107722" cy="206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 algn="l">
              <a:buFont typeface="+mj-lt"/>
              <a:buAutoNum type="alphaUcPeriod"/>
            </a:pPr>
            <a:r>
              <a:rPr lang="en-IN" sz="3200" b="0" i="0" u="none" strike="noStrike" dirty="0">
                <a:effectLst/>
                <a:latin typeface="Merriweather Sans" pitchFamily="2" charset="0"/>
              </a:rPr>
              <a:t> x</a:t>
            </a:r>
            <a:r>
              <a:rPr lang="en-IN" sz="3200" b="0" i="0" u="none" strike="noStrike" baseline="30000" dirty="0">
                <a:effectLst/>
                <a:latin typeface="Merriweather Sans" pitchFamily="2" charset="0"/>
              </a:rPr>
              <a:t>2</a:t>
            </a:r>
            <a:r>
              <a:rPr lang="en-IN" sz="3200" b="0" i="0" u="none" strike="noStrike" dirty="0">
                <a:effectLst/>
                <a:latin typeface="Merriweather Sans" pitchFamily="2" charset="0"/>
              </a:rPr>
              <a:t> + 13x - 140 = 0</a:t>
            </a:r>
            <a:endParaRPr lang="en-IN" sz="3200" b="0" i="0" dirty="0">
              <a:effectLst/>
              <a:latin typeface="Merriweather Sans" pitchFamily="2" charset="0"/>
            </a:endParaRPr>
          </a:p>
          <a:p>
            <a:pPr marL="742950" indent="-742950" algn="l">
              <a:buFont typeface="+mj-lt"/>
              <a:buAutoNum type="alphaUcPeriod"/>
            </a:pPr>
            <a:r>
              <a:rPr lang="en-IN" sz="3200" b="0" i="0" u="none" strike="noStrike" dirty="0">
                <a:effectLst/>
                <a:latin typeface="Merriweather Sans" pitchFamily="2" charset="0"/>
              </a:rPr>
              <a:t> x</a:t>
            </a:r>
            <a:r>
              <a:rPr lang="en-IN" sz="3200" b="0" i="0" u="none" strike="noStrike" baseline="30000" dirty="0">
                <a:effectLst/>
                <a:latin typeface="Merriweather Sans" pitchFamily="2" charset="0"/>
              </a:rPr>
              <a:t>2</a:t>
            </a:r>
            <a:r>
              <a:rPr lang="en-IN" sz="3200" b="0" i="0" u="none" strike="noStrike" dirty="0">
                <a:effectLst/>
                <a:latin typeface="Merriweather Sans" pitchFamily="2" charset="0"/>
              </a:rPr>
              <a:t> - 13x + 140 = 0</a:t>
            </a:r>
            <a:endParaRPr lang="en-IN" sz="3200" b="0" i="0" dirty="0">
              <a:effectLst/>
              <a:latin typeface="Merriweather Sans" pitchFamily="2" charset="0"/>
            </a:endParaRPr>
          </a:p>
          <a:p>
            <a:pPr marL="742950" indent="-742950" algn="l">
              <a:buFont typeface="+mj-lt"/>
              <a:buAutoNum type="alphaUcPeriod"/>
            </a:pPr>
            <a:r>
              <a:rPr lang="en-IN" sz="3200" b="0" i="0" u="none" strike="noStrike" dirty="0">
                <a:effectLst/>
                <a:latin typeface="Merriweather Sans" pitchFamily="2" charset="0"/>
              </a:rPr>
              <a:t> x</a:t>
            </a:r>
            <a:r>
              <a:rPr lang="en-IN" sz="3200" b="0" i="0" u="none" strike="noStrike" baseline="30000" dirty="0">
                <a:effectLst/>
                <a:latin typeface="Merriweather Sans" pitchFamily="2" charset="0"/>
              </a:rPr>
              <a:t>2</a:t>
            </a:r>
            <a:r>
              <a:rPr lang="en-IN" sz="3200" b="0" i="0" u="none" strike="noStrike" dirty="0">
                <a:effectLst/>
                <a:latin typeface="Merriweather Sans" pitchFamily="2" charset="0"/>
              </a:rPr>
              <a:t> - 13x - 140 = 0</a:t>
            </a:r>
            <a:endParaRPr lang="en-IN" sz="3200" b="0" i="0" dirty="0">
              <a:effectLst/>
              <a:latin typeface="Merriweather Sans" pitchFamily="2" charset="0"/>
            </a:endParaRPr>
          </a:p>
          <a:p>
            <a:pPr marL="742950" indent="-742950" algn="l">
              <a:buFont typeface="+mj-lt"/>
              <a:buAutoNum type="alphaUcPeriod"/>
            </a:pPr>
            <a:r>
              <a:rPr lang="en-IN" sz="3200" b="0" i="0" u="none" strike="noStrike" dirty="0">
                <a:effectLst/>
                <a:latin typeface="Merriweather Sans" pitchFamily="2" charset="0"/>
              </a:rPr>
              <a:t> x</a:t>
            </a:r>
            <a:r>
              <a:rPr lang="en-IN" sz="3200" b="0" i="0" u="none" strike="noStrike" baseline="30000" dirty="0">
                <a:effectLst/>
                <a:latin typeface="Merriweather Sans" pitchFamily="2" charset="0"/>
              </a:rPr>
              <a:t>2</a:t>
            </a:r>
            <a:r>
              <a:rPr lang="en-IN" sz="3200" b="0" i="0" u="none" strike="noStrike" dirty="0">
                <a:effectLst/>
                <a:latin typeface="Merriweather Sans" pitchFamily="2" charset="0"/>
              </a:rPr>
              <a:t> + 13x + 140 = 0</a:t>
            </a:r>
            <a:endParaRPr lang="en-IN" sz="3200" b="0" i="0" u="none" strike="noStrike" dirty="0">
              <a:effectLst/>
              <a:latin typeface="Merriweather Sans" pitchFamily="2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864*351"/>
  <p:tag name="TABLE_ENDDRAG_RECT" val="48*126*864*35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3283</Words>
  <Application>WPS Presentation</Application>
  <PresentationFormat>Widescreen</PresentationFormat>
  <Paragraphs>203</Paragraphs>
  <Slides>28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1" baseType="lpstr">
      <vt:lpstr>Arial</vt:lpstr>
      <vt:lpstr>SimSun</vt:lpstr>
      <vt:lpstr>Wingdings</vt:lpstr>
      <vt:lpstr>Times New Roman</vt:lpstr>
      <vt:lpstr>Roboto</vt:lpstr>
      <vt:lpstr>Calibri</vt:lpstr>
      <vt:lpstr>Nunito Sans</vt:lpstr>
      <vt:lpstr>Merriweather Sans</vt:lpstr>
      <vt:lpstr>Microsoft YaHei</vt:lpstr>
      <vt:lpstr>Arial Unicode MS</vt:lpstr>
      <vt:lpstr>Poppins</vt:lpstr>
      <vt:lpstr>Montserrat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NATURE OF ROOTS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FACE-45</dc:creator>
  <cp:lastModifiedBy>Keerthika</cp:lastModifiedBy>
  <cp:revision>283</cp:revision>
  <dcterms:created xsi:type="dcterms:W3CDTF">2006-08-16T00:00:00Z</dcterms:created>
  <dcterms:modified xsi:type="dcterms:W3CDTF">2025-03-24T16:52:46Z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AE9752471C7A450A86DE7A4815C78B13_12</vt:lpwstr>
  </property>
  <property fmtid="{D5CDD505-2E9C-101B-9397-08002B2CF9AE}" pid="3" name="KSOProductBuildVer">
    <vt:lpwstr>1033-12.2.0.20326</vt:lpwstr>
  </property>
</Properties>
</file>

<file path=docProps/thumbnail.jpeg>
</file>